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62" r:id="rId3"/>
    <p:sldId id="263" r:id="rId4"/>
    <p:sldId id="257" r:id="rId5"/>
    <p:sldId id="269" r:id="rId6"/>
    <p:sldId id="270" r:id="rId7"/>
    <p:sldId id="264" r:id="rId8"/>
    <p:sldId id="268" r:id="rId9"/>
    <p:sldId id="258" r:id="rId10"/>
    <p:sldId id="259" r:id="rId11"/>
    <p:sldId id="271" r:id="rId12"/>
    <p:sldId id="286" r:id="rId13"/>
    <p:sldId id="272" r:id="rId14"/>
    <p:sldId id="275" r:id="rId15"/>
    <p:sldId id="276" r:id="rId16"/>
    <p:sldId id="277" r:id="rId17"/>
    <p:sldId id="287" r:id="rId18"/>
    <p:sldId id="274" r:id="rId19"/>
    <p:sldId id="285" r:id="rId20"/>
    <p:sldId id="282" r:id="rId21"/>
    <p:sldId id="283" r:id="rId22"/>
    <p:sldId id="284" r:id="rId23"/>
    <p:sldId id="278" r:id="rId24"/>
    <p:sldId id="279" r:id="rId25"/>
    <p:sldId id="265" r:id="rId26"/>
    <p:sldId id="260" r:id="rId27"/>
    <p:sldId id="281" r:id="rId28"/>
    <p:sldId id="288" r:id="rId29"/>
    <p:sldId id="266" r:id="rId30"/>
    <p:sldId id="261" r:id="rId31"/>
    <p:sldId id="291" r:id="rId32"/>
    <p:sldId id="294" r:id="rId33"/>
    <p:sldId id="292" r:id="rId34"/>
    <p:sldId id="293" r:id="rId35"/>
    <p:sldId id="295" r:id="rId36"/>
    <p:sldId id="296" r:id="rId37"/>
    <p:sldId id="290" r:id="rId38"/>
    <p:sldId id="297"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1D4E1D-4481-45B9-AECE-96CADA236D4E}">
          <p14:sldIdLst>
            <p14:sldId id="256"/>
            <p14:sldId id="262"/>
          </p14:sldIdLst>
        </p14:section>
        <p14:section name="Introduction" id="{52B6F035-63FC-449E-88F8-5C49C5C078C5}">
          <p14:sldIdLst>
            <p14:sldId id="263"/>
            <p14:sldId id="257"/>
            <p14:sldId id="269"/>
            <p14:sldId id="270"/>
          </p14:sldIdLst>
        </p14:section>
        <p14:section name="Data" id="{7D4161AA-83B6-4536-9F18-49D88F660BC2}">
          <p14:sldIdLst>
            <p14:sldId id="264"/>
            <p14:sldId id="268"/>
            <p14:sldId id="258"/>
            <p14:sldId id="259"/>
            <p14:sldId id="271"/>
            <p14:sldId id="286"/>
            <p14:sldId id="272"/>
            <p14:sldId id="275"/>
            <p14:sldId id="276"/>
            <p14:sldId id="277"/>
            <p14:sldId id="287"/>
            <p14:sldId id="274"/>
            <p14:sldId id="285"/>
            <p14:sldId id="282"/>
            <p14:sldId id="283"/>
            <p14:sldId id="284"/>
            <p14:sldId id="278"/>
            <p14:sldId id="279"/>
          </p14:sldIdLst>
        </p14:section>
        <p14:section name="Feature" id="{230B9B04-3E66-4AE8-A72E-3F45EF235935}">
          <p14:sldIdLst>
            <p14:sldId id="265"/>
            <p14:sldId id="260"/>
            <p14:sldId id="281"/>
            <p14:sldId id="288"/>
          </p14:sldIdLst>
        </p14:section>
        <p14:section name="Classification" id="{8CE15949-066F-41EB-93B5-580B01DC2F6D}">
          <p14:sldIdLst>
            <p14:sldId id="266"/>
            <p14:sldId id="261"/>
            <p14:sldId id="291"/>
            <p14:sldId id="294"/>
            <p14:sldId id="292"/>
            <p14:sldId id="293"/>
            <p14:sldId id="295"/>
            <p14:sldId id="296"/>
            <p14:sldId id="290"/>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3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73E9B-701B-4D35-A1C6-A6093D4B0915}" type="datetimeFigureOut">
              <a:rPr lang="en-US" smtClean="0"/>
              <a:t>6/2/2015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64AC2D-0169-4206-9A93-9E768D2B7A55}" type="slidenum">
              <a:rPr lang="en-US" smtClean="0"/>
              <a:t>‹#›</a:t>
            </a:fld>
            <a:endParaRPr lang="en-US"/>
          </a:p>
        </p:txBody>
      </p:sp>
    </p:spTree>
    <p:extLst>
      <p:ext uri="{BB962C8B-B14F-4D97-AF65-F5344CB8AC3E}">
        <p14:creationId xmlns:p14="http://schemas.microsoft.com/office/powerpoint/2010/main" val="1235002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64AC2D-0169-4206-9A93-9E768D2B7A55}" type="slidenum">
              <a:rPr lang="en-US" smtClean="0"/>
              <a:t>4</a:t>
            </a:fld>
            <a:endParaRPr lang="en-US"/>
          </a:p>
        </p:txBody>
      </p:sp>
    </p:spTree>
    <p:extLst>
      <p:ext uri="{BB962C8B-B14F-4D97-AF65-F5344CB8AC3E}">
        <p14:creationId xmlns:p14="http://schemas.microsoft.com/office/powerpoint/2010/main" val="3166131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B64AC2D-0169-4206-9A93-9E768D2B7A55}" type="slidenum">
              <a:rPr lang="en-US" smtClean="0"/>
              <a:t>12</a:t>
            </a:fld>
            <a:endParaRPr lang="en-US"/>
          </a:p>
        </p:txBody>
      </p:sp>
    </p:spTree>
    <p:extLst>
      <p:ext uri="{BB962C8B-B14F-4D97-AF65-F5344CB8AC3E}">
        <p14:creationId xmlns:p14="http://schemas.microsoft.com/office/powerpoint/2010/main" val="32299950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3F9869F-7AC9-46AE-B5EA-665CC03E081A}" type="datetime1">
              <a:rPr lang="en-US" smtClean="0"/>
              <a:t>6/2/2015</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4502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FE33D4-CE5E-43A1-95EA-E2FCC86ACAE4}" type="datetime1">
              <a:rPr lang="en-US" smtClean="0"/>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4073267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500B5C-FA4B-44F2-8C2B-4492224D7508}" type="datetime1">
              <a:rPr lang="en-US" smtClean="0"/>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726889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1A65BC-E5DC-43C9-9206-0B094CBF687E}" type="datetime1">
              <a:rPr lang="en-US" smtClean="0"/>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602487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9088" y="4178300"/>
            <a:ext cx="7886700" cy="942976"/>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115888" y="5362577"/>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EE0FBC-E378-46B7-ACAA-F99EA0E1D509}" type="datetime1">
              <a:rPr lang="en-US" smtClean="0"/>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838950" y="6356350"/>
            <a:ext cx="2057400" cy="365125"/>
          </a:xfrm>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1703663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4406C3D-9DC7-455A-95DE-A198E13A3800}" type="datetime1">
              <a:rPr lang="en-US" smtClean="0"/>
              <a:t>6/2/2015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628709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AEC931C-7D67-42B4-904B-7E3DFE606F04}" type="datetime1">
              <a:rPr lang="en-US" smtClean="0"/>
              <a:t>6/2/2015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2901497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EB0E4B1-F472-483F-BB81-1B9EAF0CC26E}" type="datetime1">
              <a:rPr lang="en-US" smtClean="0"/>
              <a:t>6/2/2015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142215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023C84-33BC-45F7-A2E4-3A459E2553F1}" type="datetime1">
              <a:rPr lang="en-US" smtClean="0"/>
              <a:t>6/2/2015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3852358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BBD9CB-ABCB-4055-BF95-64A778B38AE1}" type="datetime1">
              <a:rPr lang="en-US" smtClean="0"/>
              <a:t>6/2/2015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529414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1B98C4-A56D-4109-A614-6C93B16137DE}" type="datetime1">
              <a:rPr lang="en-US" smtClean="0"/>
              <a:t>6/2/2015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C89563-F81A-4B45-8ED0-71737A76887F}" type="slidenum">
              <a:rPr lang="en-US" smtClean="0"/>
              <a:t>‹#›</a:t>
            </a:fld>
            <a:endParaRPr lang="en-US"/>
          </a:p>
        </p:txBody>
      </p:sp>
    </p:spTree>
    <p:extLst>
      <p:ext uri="{BB962C8B-B14F-4D97-AF65-F5344CB8AC3E}">
        <p14:creationId xmlns:p14="http://schemas.microsoft.com/office/powerpoint/2010/main" val="3710765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750" y="500062"/>
            <a:ext cx="7721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35000" y="2146300"/>
            <a:ext cx="78867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654DAA-F295-4B6F-93C4-08DCDD744535}" type="datetime1">
              <a:rPr lang="en-US" smtClean="0"/>
              <a:t>6/2/2015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C89563-F81A-4B45-8ED0-71737A76887F}" type="slidenum">
              <a:rPr lang="en-US" smtClean="0"/>
              <a:t>‹#›</a:t>
            </a:fld>
            <a:endParaRPr lang="en-US"/>
          </a:p>
        </p:txBody>
      </p:sp>
    </p:spTree>
    <p:extLst>
      <p:ext uri="{BB962C8B-B14F-4D97-AF65-F5344CB8AC3E}">
        <p14:creationId xmlns:p14="http://schemas.microsoft.com/office/powerpoint/2010/main" val="38013804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2207" y="2367248"/>
            <a:ext cx="7772400" cy="2387600"/>
          </a:xfrm>
        </p:spPr>
        <p:txBody>
          <a:bodyPr/>
          <a:lstStyle/>
          <a:p>
            <a:r>
              <a:rPr lang="en-US" dirty="0" smtClean="0">
                <a:solidFill>
                  <a:schemeClr val="tx1">
                    <a:lumMod val="85000"/>
                    <a:lumOff val="15000"/>
                  </a:schemeClr>
                </a:solidFill>
              </a:rPr>
              <a:t>Fall Detection</a:t>
            </a:r>
            <a:br>
              <a:rPr lang="en-US" dirty="0" smtClean="0">
                <a:solidFill>
                  <a:schemeClr val="tx1">
                    <a:lumMod val="85000"/>
                    <a:lumOff val="15000"/>
                  </a:schemeClr>
                </a:solidFill>
              </a:rPr>
            </a:br>
            <a:r>
              <a:rPr lang="en-US" dirty="0" smtClean="0">
                <a:solidFill>
                  <a:schemeClr val="tx1">
                    <a:lumMod val="85000"/>
                    <a:lumOff val="15000"/>
                  </a:schemeClr>
                </a:solidFill>
              </a:rPr>
              <a:t>Using Camera Feeds</a:t>
            </a:r>
            <a:endParaRPr lang="en-US" dirty="0">
              <a:solidFill>
                <a:schemeClr val="tx1">
                  <a:lumMod val="85000"/>
                  <a:lumOff val="15000"/>
                </a:schemeClr>
              </a:solidFill>
            </a:endParaRPr>
          </a:p>
        </p:txBody>
      </p:sp>
      <p:sp>
        <p:nvSpPr>
          <p:cNvPr id="3" name="Subtitle 2"/>
          <p:cNvSpPr>
            <a:spLocks noGrp="1"/>
          </p:cNvSpPr>
          <p:nvPr>
            <p:ph type="subTitle" idx="1"/>
          </p:nvPr>
        </p:nvSpPr>
        <p:spPr>
          <a:xfrm>
            <a:off x="479378" y="5646762"/>
            <a:ext cx="6847764" cy="1180531"/>
          </a:xfrm>
        </p:spPr>
        <p:txBody>
          <a:bodyPr>
            <a:normAutofit/>
          </a:bodyPr>
          <a:lstStyle/>
          <a:p>
            <a:pPr algn="l"/>
            <a:r>
              <a:rPr lang="en-US" sz="1600" dirty="0" smtClean="0"/>
              <a:t>Mansour </a:t>
            </a:r>
            <a:r>
              <a:rPr lang="en-US" sz="1600" dirty="0" err="1" smtClean="0"/>
              <a:t>Saffar</a:t>
            </a:r>
            <a:r>
              <a:rPr lang="en-US" sz="1600" dirty="0" smtClean="0"/>
              <a:t> </a:t>
            </a:r>
            <a:r>
              <a:rPr lang="en-US" sz="1600" dirty="0" err="1" smtClean="0"/>
              <a:t>Mehrjardi</a:t>
            </a:r>
            <a:endParaRPr lang="en-US" sz="1600" dirty="0"/>
          </a:p>
          <a:p>
            <a:pPr algn="l"/>
            <a:r>
              <a:rPr lang="en-US" sz="1600" dirty="0" smtClean="0"/>
              <a:t>Mohammad </a:t>
            </a:r>
            <a:r>
              <a:rPr lang="en-US" sz="1600" dirty="0" err="1" smtClean="0"/>
              <a:t>Hadi</a:t>
            </a:r>
            <a:r>
              <a:rPr lang="en-US" sz="1600" dirty="0" smtClean="0"/>
              <a:t> </a:t>
            </a:r>
            <a:r>
              <a:rPr lang="en-US" sz="1600" dirty="0" err="1" smtClean="0"/>
              <a:t>Shadmehr</a:t>
            </a:r>
            <a:endParaRPr lang="en-US" sz="1600" dirty="0"/>
          </a:p>
          <a:p>
            <a:pPr algn="l"/>
            <a:r>
              <a:rPr lang="en-US" sz="1600" dirty="0" smtClean="0"/>
              <a:t>Mohsen </a:t>
            </a:r>
            <a:r>
              <a:rPr lang="en-US" sz="1600" dirty="0" err="1" smtClean="0"/>
              <a:t>Mohammadi</a:t>
            </a:r>
            <a:endParaRPr lang="en-US" sz="1600" dirty="0"/>
          </a:p>
        </p:txBody>
      </p:sp>
      <p:sp>
        <p:nvSpPr>
          <p:cNvPr id="4" name="Slide Number Placeholder 3"/>
          <p:cNvSpPr>
            <a:spLocks noGrp="1"/>
          </p:cNvSpPr>
          <p:nvPr>
            <p:ph type="sldNum" sz="quarter" idx="4294967295"/>
          </p:nvPr>
        </p:nvSpPr>
        <p:spPr>
          <a:xfrm>
            <a:off x="6457950" y="6356351"/>
            <a:ext cx="2057400" cy="365125"/>
          </a:xfrm>
        </p:spPr>
        <p:txBody>
          <a:bodyPr/>
          <a:lstStyle/>
          <a:p>
            <a:fld id="{DFC89563-F81A-4B45-8ED0-71737A76887F}" type="slidenum">
              <a:rPr lang="en-US" smtClean="0"/>
              <a:t>1</a:t>
            </a:fld>
            <a:endParaRPr lang="en-US"/>
          </a:p>
        </p:txBody>
      </p:sp>
      <p:sp>
        <p:nvSpPr>
          <p:cNvPr id="5" name="Rectangle 4"/>
          <p:cNvSpPr/>
          <p:nvPr/>
        </p:nvSpPr>
        <p:spPr>
          <a:xfrm>
            <a:off x="8001000" y="6182436"/>
            <a:ext cx="747215" cy="539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95785" y="395785"/>
            <a:ext cx="3507475" cy="646331"/>
          </a:xfrm>
          <a:prstGeom prst="rect">
            <a:avLst/>
          </a:prstGeom>
          <a:noFill/>
        </p:spPr>
        <p:txBody>
          <a:bodyPr wrap="square" rtlCol="0">
            <a:spAutoFit/>
          </a:bodyPr>
          <a:lstStyle/>
          <a:p>
            <a:r>
              <a:rPr lang="en-US" sz="3600" dirty="0" smtClean="0">
                <a:latin typeface="Andantino script" panose="02000400000000000000" pitchFamily="2" charset="0"/>
              </a:rPr>
              <a:t>In the Name of God</a:t>
            </a:r>
            <a:endParaRPr lang="en-US" sz="3600" dirty="0">
              <a:latin typeface="Andantino script" panose="02000400000000000000" pitchFamily="2" charset="0"/>
            </a:endParaRPr>
          </a:p>
        </p:txBody>
      </p:sp>
    </p:spTree>
    <p:extLst>
      <p:ext uri="{BB962C8B-B14F-4D97-AF65-F5344CB8AC3E}">
        <p14:creationId xmlns:p14="http://schemas.microsoft.com/office/powerpoint/2010/main" val="12685623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 E</a:t>
            </a:r>
            <a:r>
              <a:rPr lang="en-US" b="1" dirty="0" smtClean="0"/>
              <a:t>xtraction</a:t>
            </a:r>
            <a:r>
              <a:rPr lang="en-US" dirty="0"/>
              <a:t/>
            </a:r>
            <a:br>
              <a:rPr lang="en-US" dirty="0"/>
            </a:br>
            <a:endParaRPr lang="en-US" dirty="0"/>
          </a:p>
        </p:txBody>
      </p:sp>
      <p:sp>
        <p:nvSpPr>
          <p:cNvPr id="3" name="Content Placeholder 2"/>
          <p:cNvSpPr>
            <a:spLocks noGrp="1"/>
          </p:cNvSpPr>
          <p:nvPr>
            <p:ph idx="1"/>
          </p:nvPr>
        </p:nvSpPr>
        <p:spPr>
          <a:xfrm>
            <a:off x="711200" y="1559447"/>
            <a:ext cx="7886700" cy="4114800"/>
          </a:xfrm>
        </p:spPr>
        <p:txBody>
          <a:bodyPr/>
          <a:lstStyle/>
          <a:p>
            <a:r>
              <a:rPr lang="en-US" dirty="0"/>
              <a:t>There are several methods to extract background from consequent frames</a:t>
            </a:r>
            <a:r>
              <a:rPr lang="en-US" dirty="0" smtClean="0"/>
              <a:t>.</a:t>
            </a:r>
          </a:p>
          <a:p>
            <a:r>
              <a:rPr lang="en-US" dirty="0" smtClean="0"/>
              <a:t> </a:t>
            </a:r>
            <a:r>
              <a:rPr lang="en-US" dirty="0"/>
              <a:t>In our project we used median method to extract background from 300 frames. We took median of each pixel value along 300 frames and assigned each pixel to its median value. The formula expression for this method is show </a:t>
            </a:r>
            <a:r>
              <a:rPr lang="en-US" dirty="0" smtClean="0"/>
              <a:t>below</a:t>
            </a:r>
          </a:p>
          <a:p>
            <a:r>
              <a:rPr lang="en-US" dirty="0" err="1" smtClean="0"/>
              <a:t>MP</a:t>
            </a:r>
            <a:r>
              <a:rPr lang="en-US" baseline="-25000" dirty="0" err="1" smtClean="0"/>
              <a:t>x,y</a:t>
            </a:r>
            <a:r>
              <a:rPr lang="en-US" baseline="-25000" dirty="0" smtClean="0"/>
              <a:t> </a:t>
            </a:r>
            <a:r>
              <a:rPr lang="en-US" dirty="0" smtClean="0"/>
              <a:t>=  median( P</a:t>
            </a:r>
            <a:r>
              <a:rPr lang="en-US" baseline="-25000" dirty="0" smtClean="0"/>
              <a:t>1 </a:t>
            </a:r>
            <a:r>
              <a:rPr lang="en-US" baseline="-25000" dirty="0" err="1" smtClean="0"/>
              <a:t>x,y</a:t>
            </a:r>
            <a:r>
              <a:rPr lang="en-US" baseline="-25000" dirty="0" smtClean="0"/>
              <a:t> </a:t>
            </a:r>
            <a:r>
              <a:rPr lang="en-US" dirty="0" smtClean="0"/>
              <a:t>, P</a:t>
            </a:r>
            <a:r>
              <a:rPr lang="en-US" baseline="-25000" dirty="0" smtClean="0"/>
              <a:t>2 </a:t>
            </a:r>
            <a:r>
              <a:rPr lang="en-US" baseline="-25000" dirty="0" err="1" smtClean="0"/>
              <a:t>x,y</a:t>
            </a:r>
            <a:r>
              <a:rPr lang="en-US" baseline="-25000" dirty="0" smtClean="0"/>
              <a:t>,</a:t>
            </a:r>
            <a:r>
              <a:rPr lang="en-US" dirty="0" smtClean="0"/>
              <a:t> P</a:t>
            </a:r>
            <a:r>
              <a:rPr lang="en-US" baseline="-25000" dirty="0" smtClean="0"/>
              <a:t>3 </a:t>
            </a:r>
            <a:r>
              <a:rPr lang="en-US" baseline="-25000" dirty="0" err="1" smtClean="0"/>
              <a:t>x,y</a:t>
            </a:r>
            <a:r>
              <a:rPr lang="en-US" baseline="-25000" dirty="0" smtClean="0"/>
              <a:t>,..,</a:t>
            </a:r>
            <a:r>
              <a:rPr lang="en-US" dirty="0" smtClean="0"/>
              <a:t> P</a:t>
            </a:r>
            <a:r>
              <a:rPr lang="en-US" baseline="-25000" dirty="0" smtClean="0"/>
              <a:t>300 </a:t>
            </a:r>
            <a:r>
              <a:rPr lang="en-US" baseline="-25000" dirty="0" err="1" smtClean="0"/>
              <a:t>x,y</a:t>
            </a:r>
            <a:r>
              <a:rPr lang="en-US" baseline="-25000" dirty="0" smtClean="0"/>
              <a:t> </a:t>
            </a:r>
            <a:r>
              <a:rPr lang="en-US" dirty="0" smtClean="0"/>
              <a:t>)</a:t>
            </a:r>
          </a:p>
          <a:p>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10</a:t>
            </a:fld>
            <a:endParaRPr lang="en-US"/>
          </a:p>
        </p:txBody>
      </p:sp>
    </p:spTree>
    <p:extLst>
      <p:ext uri="{BB962C8B-B14F-4D97-AF65-F5344CB8AC3E}">
        <p14:creationId xmlns:p14="http://schemas.microsoft.com/office/powerpoint/2010/main" val="23177815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074" y="516512"/>
            <a:ext cx="7721600" cy="1325563"/>
          </a:xfrm>
        </p:spPr>
        <p:txBody>
          <a:bodyPr>
            <a:noAutofit/>
          </a:bodyPr>
          <a:lstStyle/>
          <a:p>
            <a:r>
              <a:rPr lang="en-US" b="1" dirty="0"/>
              <a:t>Background Extraction</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11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940" y="1629360"/>
            <a:ext cx="7410734" cy="4181391"/>
          </a:xfrm>
          <a:prstGeom prst="rect">
            <a:avLst/>
          </a:prstGeom>
        </p:spPr>
      </p:pic>
      <p:sp>
        <p:nvSpPr>
          <p:cNvPr id="6" name="TextBox 5"/>
          <p:cNvSpPr txBox="1"/>
          <p:nvPr/>
        </p:nvSpPr>
        <p:spPr>
          <a:xfrm>
            <a:off x="2688609" y="6033185"/>
            <a:ext cx="428539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Extracted background from previous data</a:t>
            </a:r>
          </a:p>
        </p:txBody>
      </p:sp>
    </p:spTree>
    <p:extLst>
      <p:ext uri="{BB962C8B-B14F-4D97-AF65-F5344CB8AC3E}">
        <p14:creationId xmlns:p14="http://schemas.microsoft.com/office/powerpoint/2010/main" val="38751355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5074" y="516512"/>
            <a:ext cx="7721600" cy="1325563"/>
          </a:xfrm>
        </p:spPr>
        <p:txBody>
          <a:bodyPr>
            <a:noAutofit/>
          </a:bodyPr>
          <a:lstStyle/>
          <a:p>
            <a:r>
              <a:rPr lang="en-US" b="1" dirty="0"/>
              <a:t>Background Extraction</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398" y="1487606"/>
            <a:ext cx="7250327" cy="4529273"/>
          </a:xfrm>
          <a:prstGeom prst="rect">
            <a:avLst/>
          </a:prstGeom>
        </p:spPr>
      </p:pic>
      <p:sp>
        <p:nvSpPr>
          <p:cNvPr id="7" name="TextBox 6"/>
          <p:cNvSpPr txBox="1"/>
          <p:nvPr/>
        </p:nvSpPr>
        <p:spPr>
          <a:xfrm>
            <a:off x="1269242" y="6075145"/>
            <a:ext cx="6974005"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Standard deviation of each pixel in 300 frames depicted as an image</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3798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Silhouette Extraction</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In order to extract silhouette in each frame we subtracted the background from each frame and then used </a:t>
            </a:r>
            <a:r>
              <a:rPr lang="en-US" dirty="0" err="1"/>
              <a:t>thresholding</a:t>
            </a:r>
            <a:r>
              <a:rPr lang="en-US" dirty="0"/>
              <a:t> to extract silhouette. </a:t>
            </a:r>
          </a:p>
        </p:txBody>
      </p:sp>
      <p:sp>
        <p:nvSpPr>
          <p:cNvPr id="4" name="Slide Number Placeholder 3"/>
          <p:cNvSpPr>
            <a:spLocks noGrp="1"/>
          </p:cNvSpPr>
          <p:nvPr>
            <p:ph type="sldNum" sz="quarter" idx="12"/>
          </p:nvPr>
        </p:nvSpPr>
        <p:spPr/>
        <p:txBody>
          <a:bodyPr/>
          <a:lstStyle/>
          <a:p>
            <a:fld id="{DFC89563-F81A-4B45-8ED0-71737A76887F}" type="slidenum">
              <a:rPr lang="en-US" smtClean="0"/>
              <a:t>13</a:t>
            </a:fld>
            <a:endParaRPr lang="en-US"/>
          </a:p>
        </p:txBody>
      </p:sp>
    </p:spTree>
    <p:extLst>
      <p:ext uri="{BB962C8B-B14F-4D97-AF65-F5344CB8AC3E}">
        <p14:creationId xmlns:p14="http://schemas.microsoft.com/office/powerpoint/2010/main" val="34925928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Silhouette Extraction</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14</a:t>
            </a:fld>
            <a:endParaRPr lang="en-US"/>
          </a:p>
        </p:txBody>
      </p:sp>
      <p:pic>
        <p:nvPicPr>
          <p:cNvPr id="2050" name="Picture 2" descr="Untit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049" y="1601550"/>
            <a:ext cx="7392324" cy="4010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538484" y="5813946"/>
            <a:ext cx="4067032"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You can see Mohsen walking in void !! </a:t>
            </a:r>
            <a:r>
              <a:rPr lang="en-US" dirty="0" smtClean="0">
                <a:latin typeface="Times New Roman" panose="02020603050405020304" pitchFamily="18" charset="0"/>
                <a:cs typeface="Times New Roman" panose="02020603050405020304" pitchFamily="18" charset="0"/>
                <a:sym typeface="Wingdings" panose="05000000000000000000" pitchFamily="2" charset="2"/>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84259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Silhouette Extraction</a:t>
            </a:r>
            <a:r>
              <a:rPr lang="en-US" dirty="0"/>
              <a:t/>
            </a:r>
            <a:br>
              <a:rPr lang="en-US" dirty="0"/>
            </a:br>
            <a:endParaRPr lang="en-US" dirty="0"/>
          </a:p>
        </p:txBody>
      </p:sp>
      <p:sp>
        <p:nvSpPr>
          <p:cNvPr id="3" name="Content Placeholder 2"/>
          <p:cNvSpPr>
            <a:spLocks noGrp="1"/>
          </p:cNvSpPr>
          <p:nvPr>
            <p:ph idx="1"/>
          </p:nvPr>
        </p:nvSpPr>
        <p:spPr/>
        <p:txBody>
          <a:bodyPr/>
          <a:lstStyle/>
          <a:p>
            <a:r>
              <a:rPr lang="en-US" dirty="0" err="1" smtClean="0"/>
              <a:t>Thresholding</a:t>
            </a:r>
            <a:r>
              <a:rPr lang="en-US" dirty="0" smtClean="0"/>
              <a:t> </a:t>
            </a:r>
            <a:r>
              <a:rPr lang="en-US" dirty="0"/>
              <a:t>is a method to convert grayscale image into binary </a:t>
            </a:r>
            <a:r>
              <a:rPr lang="en-US" dirty="0" smtClean="0"/>
              <a:t>image.</a:t>
            </a:r>
          </a:p>
          <a:p>
            <a:r>
              <a:rPr lang="en-US" dirty="0" smtClean="0"/>
              <a:t> </a:t>
            </a:r>
            <a:r>
              <a:rPr lang="en-US" dirty="0"/>
              <a:t>I</a:t>
            </a:r>
            <a:r>
              <a:rPr lang="en-US" dirty="0" smtClean="0"/>
              <a:t>n </a:t>
            </a:r>
            <a:r>
              <a:rPr lang="en-US" dirty="0"/>
              <a:t>our project we used </a:t>
            </a:r>
            <a:r>
              <a:rPr lang="en-US" dirty="0" err="1"/>
              <a:t>thresholding</a:t>
            </a:r>
            <a:r>
              <a:rPr lang="en-US" dirty="0"/>
              <a:t> to extract silhouette from frames. </a:t>
            </a:r>
            <a:endParaRPr lang="en-US" dirty="0" smtClean="0"/>
          </a:p>
          <a:p>
            <a:r>
              <a:rPr lang="en-US" dirty="0" smtClean="0"/>
              <a:t>The </a:t>
            </a:r>
            <a:r>
              <a:rPr lang="en-US" dirty="0"/>
              <a:t>value for </a:t>
            </a:r>
            <a:r>
              <a:rPr lang="en-US" dirty="0" err="1"/>
              <a:t>thresholding</a:t>
            </a:r>
            <a:r>
              <a:rPr lang="en-US" dirty="0"/>
              <a:t> was chosen arbitrarily and we examined several values to get the best result possible. </a:t>
            </a:r>
          </a:p>
          <a:p>
            <a:pPr marL="0" indent="0">
              <a:buNone/>
            </a:pP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15</a:t>
            </a:fld>
            <a:endParaRPr lang="en-US"/>
          </a:p>
        </p:txBody>
      </p:sp>
    </p:spTree>
    <p:extLst>
      <p:ext uri="{BB962C8B-B14F-4D97-AF65-F5344CB8AC3E}">
        <p14:creationId xmlns:p14="http://schemas.microsoft.com/office/powerpoint/2010/main" val="18481952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Silhouette Extraction</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16</a:t>
            </a:fld>
            <a:endParaRPr lang="en-US"/>
          </a:p>
        </p:txBody>
      </p:sp>
      <p:pic>
        <p:nvPicPr>
          <p:cNvPr id="3074" name="Picture 2" descr="Untit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15" y="1532117"/>
            <a:ext cx="7624335" cy="40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661313" y="5841242"/>
            <a:ext cx="4367284"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Threshold value set to 25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149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Silhouette Extraction</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17</a:t>
            </a:fld>
            <a:endParaRPr lang="en-US"/>
          </a:p>
        </p:txBody>
      </p:sp>
      <p:pic>
        <p:nvPicPr>
          <p:cNvPr id="3074" name="Picture 2" descr="Untit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015" y="1532117"/>
            <a:ext cx="7624335" cy="40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661313" y="5841242"/>
            <a:ext cx="4367284" cy="369332"/>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Threshold value set to 25</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915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Morphological Enhancement</a:t>
            </a:r>
            <a:endParaRPr lang="en-US" b="1" dirty="0"/>
          </a:p>
        </p:txBody>
      </p:sp>
      <p:sp>
        <p:nvSpPr>
          <p:cNvPr id="3" name="Content Placeholder 2"/>
          <p:cNvSpPr>
            <a:spLocks noGrp="1"/>
          </p:cNvSpPr>
          <p:nvPr>
            <p:ph idx="1"/>
          </p:nvPr>
        </p:nvSpPr>
        <p:spPr/>
        <p:txBody>
          <a:bodyPr/>
          <a:lstStyle/>
          <a:p>
            <a:r>
              <a:rPr lang="en-US" dirty="0"/>
              <a:t>Morphological image processing covers a wide range of functions to manipulate the overall shape of objects in image, regardless of their pixel values</a:t>
            </a:r>
            <a:r>
              <a:rPr lang="en-US" dirty="0" smtClean="0"/>
              <a:t>.</a:t>
            </a:r>
          </a:p>
          <a:p>
            <a:r>
              <a:rPr lang="en-US" dirty="0" smtClean="0"/>
              <a:t> </a:t>
            </a:r>
            <a:r>
              <a:rPr lang="en-US" dirty="0"/>
              <a:t>Here we use 2 methods called “opening” and “closing” images. </a:t>
            </a:r>
            <a:endParaRPr lang="en-US" dirty="0" smtClean="0"/>
          </a:p>
        </p:txBody>
      </p:sp>
      <p:sp>
        <p:nvSpPr>
          <p:cNvPr id="4" name="Slide Number Placeholder 3"/>
          <p:cNvSpPr>
            <a:spLocks noGrp="1"/>
          </p:cNvSpPr>
          <p:nvPr>
            <p:ph type="sldNum" sz="quarter" idx="12"/>
          </p:nvPr>
        </p:nvSpPr>
        <p:spPr/>
        <p:txBody>
          <a:bodyPr/>
          <a:lstStyle/>
          <a:p>
            <a:fld id="{DFC89563-F81A-4B45-8ED0-71737A76887F}" type="slidenum">
              <a:rPr lang="en-US" smtClean="0"/>
              <a:t>18</a:t>
            </a:fld>
            <a:endParaRPr lang="en-US"/>
          </a:p>
        </p:txBody>
      </p:sp>
    </p:spTree>
    <p:extLst>
      <p:ext uri="{BB962C8B-B14F-4D97-AF65-F5344CB8AC3E}">
        <p14:creationId xmlns:p14="http://schemas.microsoft.com/office/powerpoint/2010/main" val="29737331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Morphological Enhancement</a:t>
            </a:r>
            <a:endParaRPr lang="en-US" b="1" dirty="0"/>
          </a:p>
        </p:txBody>
      </p:sp>
      <p:sp>
        <p:nvSpPr>
          <p:cNvPr id="3" name="Content Placeholder 2"/>
          <p:cNvSpPr>
            <a:spLocks noGrp="1"/>
          </p:cNvSpPr>
          <p:nvPr>
            <p:ph idx="1"/>
          </p:nvPr>
        </p:nvSpPr>
        <p:spPr>
          <a:xfrm>
            <a:off x="711200" y="2033588"/>
            <a:ext cx="7886700" cy="3493755"/>
          </a:xfrm>
        </p:spPr>
        <p:txBody>
          <a:bodyPr/>
          <a:lstStyle/>
          <a:p>
            <a:r>
              <a:rPr lang="en-US" dirty="0" smtClean="0"/>
              <a:t>In morphological image processing a </a:t>
            </a:r>
            <a:r>
              <a:rPr lang="en-US" b="1" i="1" dirty="0" smtClean="0"/>
              <a:t>structuring element </a:t>
            </a:r>
            <a:r>
              <a:rPr lang="en-US" dirty="0" smtClean="0"/>
              <a:t>is used to process the shape of image.</a:t>
            </a:r>
          </a:p>
          <a:p>
            <a:r>
              <a:rPr lang="en-US" dirty="0" smtClean="0"/>
              <a:t>The number of pixel removed from boundaries of picture or added to it depends on shape and size of structuring element.</a:t>
            </a:r>
          </a:p>
          <a:p>
            <a:r>
              <a:rPr lang="en-US" dirty="0" smtClean="0"/>
              <a:t>Closing means dilation followed by erosion.</a:t>
            </a:r>
          </a:p>
          <a:p>
            <a:r>
              <a:rPr lang="en-US" dirty="0" smtClean="0"/>
              <a:t>Opening means erosion followed by closure.</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19</a:t>
            </a:fld>
            <a:endParaRPr lang="en-US"/>
          </a:p>
        </p:txBody>
      </p:sp>
    </p:spTree>
    <p:extLst>
      <p:ext uri="{BB962C8B-B14F-4D97-AF65-F5344CB8AC3E}">
        <p14:creationId xmlns:p14="http://schemas.microsoft.com/office/powerpoint/2010/main" val="41080783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39438" y="1859697"/>
            <a:ext cx="7886700" cy="4114800"/>
          </a:xfrm>
        </p:spPr>
        <p:txBody>
          <a:bodyPr>
            <a:normAutofit/>
          </a:bodyPr>
          <a:lstStyle/>
          <a:p>
            <a:r>
              <a:rPr lang="en-US" sz="3200" dirty="0" smtClean="0"/>
              <a:t>Introduction</a:t>
            </a:r>
          </a:p>
          <a:p>
            <a:r>
              <a:rPr lang="en-US" sz="3200" dirty="0" smtClean="0"/>
              <a:t>Data Acquisition and Processing</a:t>
            </a:r>
          </a:p>
          <a:p>
            <a:r>
              <a:rPr lang="en-US" sz="3200" dirty="0" smtClean="0"/>
              <a:t>Feature Selection and Extraction</a:t>
            </a:r>
          </a:p>
          <a:p>
            <a:r>
              <a:rPr lang="en-US" sz="3200" dirty="0" smtClean="0"/>
              <a:t>Classification</a:t>
            </a:r>
          </a:p>
        </p:txBody>
      </p:sp>
      <p:sp>
        <p:nvSpPr>
          <p:cNvPr id="4" name="Slide Number Placeholder 3"/>
          <p:cNvSpPr>
            <a:spLocks noGrp="1"/>
          </p:cNvSpPr>
          <p:nvPr>
            <p:ph type="sldNum" sz="quarter" idx="12"/>
          </p:nvPr>
        </p:nvSpPr>
        <p:spPr/>
        <p:txBody>
          <a:bodyPr/>
          <a:lstStyle/>
          <a:p>
            <a:fld id="{DFC89563-F81A-4B45-8ED0-71737A76887F}" type="slidenum">
              <a:rPr lang="en-US" smtClean="0"/>
              <a:t>2</a:t>
            </a:fld>
            <a:endParaRPr lang="en-US"/>
          </a:p>
        </p:txBody>
      </p:sp>
    </p:spTree>
    <p:extLst>
      <p:ext uri="{BB962C8B-B14F-4D97-AF65-F5344CB8AC3E}">
        <p14:creationId xmlns:p14="http://schemas.microsoft.com/office/powerpoint/2010/main" val="363798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Morphological Enhancement</a:t>
            </a:r>
            <a:endParaRPr lang="en-US" b="1" dirty="0"/>
          </a:p>
        </p:txBody>
      </p:sp>
      <p:sp>
        <p:nvSpPr>
          <p:cNvPr id="3" name="Content Placeholder 2"/>
          <p:cNvSpPr>
            <a:spLocks noGrp="1"/>
          </p:cNvSpPr>
          <p:nvPr>
            <p:ph idx="1"/>
          </p:nvPr>
        </p:nvSpPr>
        <p:spPr>
          <a:xfrm>
            <a:off x="635000" y="1825625"/>
            <a:ext cx="7886700" cy="4435475"/>
          </a:xfrm>
        </p:spPr>
        <p:txBody>
          <a:bodyPr/>
          <a:lstStyle/>
          <a:p>
            <a:pPr lvl="0"/>
            <a:r>
              <a:rPr lang="en-US" altLang="en-US" dirty="0" smtClean="0">
                <a:solidFill>
                  <a:srgbClr val="404040"/>
                </a:solidFill>
                <a:ea typeface="Calibri" panose="020F0502020204030204" pitchFamily="34" charset="0"/>
              </a:rPr>
              <a:t>Dilation adds pixels to boundaries of object</a:t>
            </a:r>
          </a:p>
          <a:p>
            <a:pPr marL="0" lvl="0" indent="0">
              <a:buNone/>
            </a:pPr>
            <a:r>
              <a:rPr lang="en-US" altLang="en-US" sz="2000" dirty="0" smtClean="0">
                <a:solidFill>
                  <a:srgbClr val="404040"/>
                </a:solidFill>
                <a:ea typeface="Calibri" panose="020F0502020204030204" pitchFamily="34" charset="0"/>
              </a:rPr>
              <a:t>The </a:t>
            </a:r>
            <a:r>
              <a:rPr lang="en-US" altLang="en-US" sz="2000" dirty="0">
                <a:solidFill>
                  <a:srgbClr val="404040"/>
                </a:solidFill>
                <a:ea typeface="Calibri" panose="020F0502020204030204" pitchFamily="34" charset="0"/>
              </a:rPr>
              <a:t>value of the output pixel is the </a:t>
            </a:r>
            <a:r>
              <a:rPr lang="en-US" altLang="en-US" sz="2000" i="1" dirty="0">
                <a:ea typeface="Calibri" panose="020F0502020204030204" pitchFamily="34" charset="0"/>
              </a:rPr>
              <a:t>maximum</a:t>
            </a:r>
            <a:r>
              <a:rPr lang="en-US" altLang="en-US" sz="2000" dirty="0">
                <a:ea typeface="Calibri" panose="020F0502020204030204" pitchFamily="34" charset="0"/>
              </a:rPr>
              <a:t> value of all the pixels in the input pixel's neighborhood. In a binary image, if any of the pixels is set to the value 1, the output pixel is set to </a:t>
            </a:r>
            <a:r>
              <a:rPr lang="en-US" altLang="en-US" sz="2000" dirty="0" smtClean="0">
                <a:ea typeface="Calibri" panose="020F0502020204030204" pitchFamily="34" charset="0"/>
              </a:rPr>
              <a:t>1</a:t>
            </a:r>
            <a:r>
              <a:rPr lang="en-US" altLang="en-US" sz="2000" dirty="0">
                <a:ea typeface="Calibri" panose="020F0502020204030204" pitchFamily="34" charset="0"/>
              </a:rPr>
              <a:t> </a:t>
            </a:r>
            <a:r>
              <a:rPr lang="en-US" altLang="en-US" sz="2000" dirty="0" smtClean="0">
                <a:ea typeface="Calibri" panose="020F0502020204030204" pitchFamily="34" charset="0"/>
              </a:rPr>
              <a:t>(Hit rule).</a:t>
            </a:r>
          </a:p>
          <a:p>
            <a:pPr lvl="0"/>
            <a:r>
              <a:rPr lang="en-US" altLang="en-US" dirty="0" smtClean="0"/>
              <a:t>Erosion </a:t>
            </a:r>
            <a:r>
              <a:rPr lang="en-US" altLang="en-US" dirty="0" smtClean="0">
                <a:solidFill>
                  <a:srgbClr val="404040"/>
                </a:solidFill>
              </a:rPr>
              <a:t>removes</a:t>
            </a:r>
            <a:r>
              <a:rPr lang="en-US" altLang="en-US" dirty="0" smtClean="0">
                <a:solidFill>
                  <a:srgbClr val="404040"/>
                </a:solidFill>
                <a:ea typeface="Calibri" panose="020F0502020204030204" pitchFamily="34" charset="0"/>
              </a:rPr>
              <a:t> </a:t>
            </a:r>
            <a:r>
              <a:rPr lang="en-US" altLang="en-US" dirty="0">
                <a:solidFill>
                  <a:srgbClr val="404040"/>
                </a:solidFill>
                <a:ea typeface="Calibri" panose="020F0502020204030204" pitchFamily="34" charset="0"/>
              </a:rPr>
              <a:t>pixels </a:t>
            </a:r>
            <a:r>
              <a:rPr lang="en-US" altLang="en-US" dirty="0" smtClean="0">
                <a:solidFill>
                  <a:srgbClr val="404040"/>
                </a:solidFill>
                <a:ea typeface="Calibri" panose="020F0502020204030204" pitchFamily="34" charset="0"/>
              </a:rPr>
              <a:t>from </a:t>
            </a:r>
            <a:r>
              <a:rPr lang="en-US" altLang="en-US" dirty="0">
                <a:solidFill>
                  <a:srgbClr val="404040"/>
                </a:solidFill>
                <a:ea typeface="Calibri" panose="020F0502020204030204" pitchFamily="34" charset="0"/>
              </a:rPr>
              <a:t>boundaries of </a:t>
            </a:r>
            <a:r>
              <a:rPr lang="en-US" altLang="en-US" dirty="0" smtClean="0">
                <a:solidFill>
                  <a:srgbClr val="404040"/>
                </a:solidFill>
                <a:ea typeface="Calibri" panose="020F0502020204030204" pitchFamily="34" charset="0"/>
              </a:rPr>
              <a:t>object</a:t>
            </a:r>
            <a:endParaRPr lang="en-US" altLang="en-US" dirty="0" smtClean="0"/>
          </a:p>
          <a:p>
            <a:pPr marL="0" indent="0">
              <a:buNone/>
            </a:pPr>
            <a:r>
              <a:rPr lang="en-US" altLang="en-US" sz="2000" dirty="0">
                <a:solidFill>
                  <a:srgbClr val="404040"/>
                </a:solidFill>
                <a:ea typeface="Calibri" panose="020F0502020204030204" pitchFamily="34" charset="0"/>
              </a:rPr>
              <a:t>The value of the output pixel is the </a:t>
            </a:r>
            <a:r>
              <a:rPr lang="en-US" altLang="en-US" sz="2000" i="1" dirty="0">
                <a:ea typeface="Calibri" panose="020F0502020204030204" pitchFamily="34" charset="0"/>
              </a:rPr>
              <a:t>minimum</a:t>
            </a:r>
            <a:r>
              <a:rPr lang="en-US" altLang="en-US" sz="2000" dirty="0">
                <a:ea typeface="Calibri" panose="020F0502020204030204" pitchFamily="34" charset="0"/>
              </a:rPr>
              <a:t> value of all the pixels in the input pixel's neighborhood. In a binary image, if any of the pixels is set to </a:t>
            </a:r>
            <a:r>
              <a:rPr lang="en-US" altLang="en-US" sz="2000" dirty="0">
                <a:solidFill>
                  <a:srgbClr val="404040"/>
                </a:solidFill>
                <a:ea typeface="Calibri" panose="020F0502020204030204" pitchFamily="34" charset="0"/>
              </a:rPr>
              <a:t>0, the output pixel is set to </a:t>
            </a:r>
            <a:r>
              <a:rPr lang="en-US" altLang="en-US" sz="2000" dirty="0" smtClean="0">
                <a:solidFill>
                  <a:srgbClr val="404040"/>
                </a:solidFill>
                <a:ea typeface="Calibri" panose="020F0502020204030204" pitchFamily="34" charset="0"/>
              </a:rPr>
              <a:t>0 (Fit rule).</a:t>
            </a:r>
            <a:endParaRPr lang="en-US" altLang="en-US" sz="2000" dirty="0"/>
          </a:p>
          <a:p>
            <a:pPr marL="0" lvl="0" indent="0">
              <a:buNone/>
            </a:pPr>
            <a:endParaRPr lang="en-US" altLang="en-US" dirty="0"/>
          </a:p>
          <a:p>
            <a:pPr marL="0"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20</a:t>
            </a:fld>
            <a:endParaRPr lang="en-US"/>
          </a:p>
        </p:txBody>
      </p:sp>
    </p:spTree>
    <p:extLst>
      <p:ext uri="{BB962C8B-B14F-4D97-AF65-F5344CB8AC3E}">
        <p14:creationId xmlns:p14="http://schemas.microsoft.com/office/powerpoint/2010/main" val="3113720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Dilation</a:t>
            </a:r>
            <a:endParaRPr lang="en-US" b="1" dirty="0"/>
          </a:p>
        </p:txBody>
      </p:sp>
      <p:sp>
        <p:nvSpPr>
          <p:cNvPr id="3" name="Content Placeholder 2"/>
          <p:cNvSpPr>
            <a:spLocks noGrp="1"/>
          </p:cNvSpPr>
          <p:nvPr>
            <p:ph idx="1"/>
          </p:nvPr>
        </p:nvSpPr>
        <p:spPr>
          <a:xfrm>
            <a:off x="635000" y="1825625"/>
            <a:ext cx="7886700" cy="4435475"/>
          </a:xfrm>
        </p:spPr>
        <p:txBody>
          <a:bodyPr/>
          <a:lstStyle/>
          <a:p>
            <a:pPr marL="0" lvl="0" indent="0">
              <a:buNone/>
            </a:pPr>
            <a:endParaRPr lang="en-US" alt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DFC89563-F81A-4B45-8ED0-71737A76887F}" type="slidenum">
              <a:rPr lang="en-US" smtClean="0"/>
              <a:t>21</a:t>
            </a:fld>
            <a:endParaRPr lang="en-US"/>
          </a:p>
        </p:txBody>
      </p:sp>
      <p:pic>
        <p:nvPicPr>
          <p:cNvPr id="5" name="Image Processing - Dil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09935" y="1412316"/>
            <a:ext cx="7328848" cy="4644985"/>
          </a:xfrm>
          <a:prstGeom prst="rect">
            <a:avLst/>
          </a:prstGeom>
        </p:spPr>
      </p:pic>
    </p:spTree>
    <p:extLst>
      <p:ext uri="{BB962C8B-B14F-4D97-AF65-F5344CB8AC3E}">
        <p14:creationId xmlns:p14="http://schemas.microsoft.com/office/powerpoint/2010/main" val="913096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Erosion</a:t>
            </a:r>
            <a:endParaRPr lang="en-US" b="1" dirty="0"/>
          </a:p>
        </p:txBody>
      </p:sp>
      <p:sp>
        <p:nvSpPr>
          <p:cNvPr id="3" name="Content Placeholder 2"/>
          <p:cNvSpPr>
            <a:spLocks noGrp="1"/>
          </p:cNvSpPr>
          <p:nvPr>
            <p:ph idx="1"/>
          </p:nvPr>
        </p:nvSpPr>
        <p:spPr>
          <a:xfrm>
            <a:off x="635000" y="1825625"/>
            <a:ext cx="7886700" cy="4435475"/>
          </a:xfrm>
        </p:spPr>
        <p:txBody>
          <a:bodyPr/>
          <a:lstStyle/>
          <a:p>
            <a:pPr marL="0" lvl="0" indent="0">
              <a:buNone/>
            </a:pPr>
            <a:endParaRPr lang="en-US" altLang="en-US" dirty="0"/>
          </a:p>
          <a:p>
            <a:pPr marL="0" indent="0">
              <a:buNone/>
            </a:pPr>
            <a:endParaRPr lang="en-US" dirty="0" smtClean="0"/>
          </a:p>
        </p:txBody>
      </p:sp>
      <p:sp>
        <p:nvSpPr>
          <p:cNvPr id="4" name="Slide Number Placeholder 3"/>
          <p:cNvSpPr>
            <a:spLocks noGrp="1"/>
          </p:cNvSpPr>
          <p:nvPr>
            <p:ph type="sldNum" sz="quarter" idx="12"/>
          </p:nvPr>
        </p:nvSpPr>
        <p:spPr/>
        <p:txBody>
          <a:bodyPr/>
          <a:lstStyle/>
          <a:p>
            <a:fld id="{DFC89563-F81A-4B45-8ED0-71737A76887F}" type="slidenum">
              <a:rPr lang="en-US" smtClean="0"/>
              <a:t>22</a:t>
            </a:fld>
            <a:endParaRPr lang="en-US"/>
          </a:p>
        </p:txBody>
      </p:sp>
      <p:pic>
        <p:nvPicPr>
          <p:cNvPr id="6" name="Image Processing - Eros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17421" y="1405719"/>
            <a:ext cx="7294065" cy="4570764"/>
          </a:xfrm>
          <a:prstGeom prst="rect">
            <a:avLst/>
          </a:prstGeom>
        </p:spPr>
      </p:pic>
    </p:spTree>
    <p:extLst>
      <p:ext uri="{BB962C8B-B14F-4D97-AF65-F5344CB8AC3E}">
        <p14:creationId xmlns:p14="http://schemas.microsoft.com/office/powerpoint/2010/main" val="36491512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Morphological Enhancement</a:t>
            </a:r>
          </a:p>
        </p:txBody>
      </p:sp>
      <p:sp>
        <p:nvSpPr>
          <p:cNvPr id="4" name="Slide Number Placeholder 3"/>
          <p:cNvSpPr>
            <a:spLocks noGrp="1"/>
          </p:cNvSpPr>
          <p:nvPr>
            <p:ph type="sldNum" sz="quarter" idx="12"/>
          </p:nvPr>
        </p:nvSpPr>
        <p:spPr/>
        <p:txBody>
          <a:bodyPr/>
          <a:lstStyle/>
          <a:p>
            <a:fld id="{DFC89563-F81A-4B45-8ED0-71737A76887F}" type="slidenum">
              <a:rPr lang="en-US" smtClean="0"/>
              <a:t>23</a:t>
            </a:fld>
            <a:endParaRPr lang="en-US"/>
          </a:p>
        </p:txBody>
      </p:sp>
      <p:pic>
        <p:nvPicPr>
          <p:cNvPr id="4099" name="Picture 3" descr="Untit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409" y="1697086"/>
            <a:ext cx="7721600" cy="423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07868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Improvements</a:t>
            </a:r>
            <a:endParaRPr lang="en-US" dirty="0"/>
          </a:p>
        </p:txBody>
      </p:sp>
      <p:sp>
        <p:nvSpPr>
          <p:cNvPr id="3" name="Content Placeholder 2"/>
          <p:cNvSpPr>
            <a:spLocks noGrp="1"/>
          </p:cNvSpPr>
          <p:nvPr>
            <p:ph idx="1"/>
          </p:nvPr>
        </p:nvSpPr>
        <p:spPr>
          <a:xfrm>
            <a:off x="635000" y="1678675"/>
            <a:ext cx="7886700" cy="4380931"/>
          </a:xfrm>
        </p:spPr>
        <p:txBody>
          <a:bodyPr/>
          <a:lstStyle/>
          <a:p>
            <a:r>
              <a:rPr lang="en-US" dirty="0" smtClean="0"/>
              <a:t>We don’t need exact shape of silhouette since we use features that doesn’t depend on exact shape of subject.</a:t>
            </a:r>
          </a:p>
          <a:p>
            <a:r>
              <a:rPr lang="en-US" dirty="0" smtClean="0"/>
              <a:t>To avoid shadow artifacts we increase </a:t>
            </a:r>
            <a:r>
              <a:rPr lang="en-US" dirty="0" err="1" smtClean="0"/>
              <a:t>thresholding</a:t>
            </a:r>
            <a:r>
              <a:rPr lang="en-US" dirty="0" smtClean="0"/>
              <a:t> value to 40.</a:t>
            </a:r>
          </a:p>
          <a:p>
            <a:r>
              <a:rPr lang="en-US" dirty="0" smtClean="0"/>
              <a:t>Although exact shape is lost and some body parts are separated BUT our feature extraction technique is independent of these artifacts.</a:t>
            </a:r>
          </a:p>
        </p:txBody>
      </p:sp>
      <p:sp>
        <p:nvSpPr>
          <p:cNvPr id="4" name="Slide Number Placeholder 3"/>
          <p:cNvSpPr>
            <a:spLocks noGrp="1"/>
          </p:cNvSpPr>
          <p:nvPr>
            <p:ph type="sldNum" sz="quarter" idx="12"/>
          </p:nvPr>
        </p:nvSpPr>
        <p:spPr/>
        <p:txBody>
          <a:bodyPr/>
          <a:lstStyle/>
          <a:p>
            <a:fld id="{DFC89563-F81A-4B45-8ED0-71737A76887F}" type="slidenum">
              <a:rPr lang="en-US" smtClean="0"/>
              <a:t>24</a:t>
            </a:fld>
            <a:endParaRPr lang="en-US"/>
          </a:p>
        </p:txBody>
      </p:sp>
    </p:spTree>
    <p:extLst>
      <p:ext uri="{BB962C8B-B14F-4D97-AF65-F5344CB8AC3E}">
        <p14:creationId xmlns:p14="http://schemas.microsoft.com/office/powerpoint/2010/main" val="12251908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088" y="4792450"/>
            <a:ext cx="7886700" cy="942976"/>
          </a:xfrm>
        </p:spPr>
        <p:txBody>
          <a:bodyPr>
            <a:normAutofit fontScale="90000"/>
          </a:bodyPr>
          <a:lstStyle/>
          <a:p>
            <a:r>
              <a:rPr lang="en-US" dirty="0"/>
              <a:t>Feature Selection and Extraction</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FC89563-F81A-4B45-8ED0-71737A76887F}" type="slidenum">
              <a:rPr lang="en-US" smtClean="0"/>
              <a:t>25</a:t>
            </a:fld>
            <a:endParaRPr lang="en-US"/>
          </a:p>
        </p:txBody>
      </p:sp>
    </p:spTree>
    <p:extLst>
      <p:ext uri="{BB962C8B-B14F-4D97-AF65-F5344CB8AC3E}">
        <p14:creationId xmlns:p14="http://schemas.microsoft.com/office/powerpoint/2010/main" val="2427461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to Detect Fall</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26</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7832" y="2146300"/>
            <a:ext cx="6745290" cy="4114800"/>
          </a:xfrm>
        </p:spPr>
      </p:pic>
    </p:spTree>
    <p:extLst>
      <p:ext uri="{BB962C8B-B14F-4D97-AF65-F5344CB8AC3E}">
        <p14:creationId xmlns:p14="http://schemas.microsoft.com/office/powerpoint/2010/main" val="3373072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to Detect Fall</a:t>
            </a:r>
            <a:endParaRPr lang="en-US" dirty="0"/>
          </a:p>
        </p:txBody>
      </p:sp>
      <p:pic>
        <p:nvPicPr>
          <p:cNvPr id="5" name="bandicam 2015-05-31 20-24-14-459">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78174" y="1825625"/>
            <a:ext cx="7611115" cy="4043453"/>
          </a:xfrm>
        </p:spPr>
      </p:pic>
      <p:sp>
        <p:nvSpPr>
          <p:cNvPr id="4" name="Slide Number Placeholder 3"/>
          <p:cNvSpPr>
            <a:spLocks noGrp="1"/>
          </p:cNvSpPr>
          <p:nvPr>
            <p:ph type="sldNum" sz="quarter" idx="12"/>
          </p:nvPr>
        </p:nvSpPr>
        <p:spPr/>
        <p:txBody>
          <a:bodyPr/>
          <a:lstStyle/>
          <a:p>
            <a:fld id="{DFC89563-F81A-4B45-8ED0-71737A76887F}" type="slidenum">
              <a:rPr lang="en-US" smtClean="0"/>
              <a:t>27</a:t>
            </a:fld>
            <a:endParaRPr lang="en-US"/>
          </a:p>
        </p:txBody>
      </p:sp>
    </p:spTree>
    <p:extLst>
      <p:ext uri="{BB962C8B-B14F-4D97-AF65-F5344CB8AC3E}">
        <p14:creationId xmlns:p14="http://schemas.microsoft.com/office/powerpoint/2010/main" val="34608818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to Detect Fall</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28</a:t>
            </a:fld>
            <a:endParaRPr lang="en-US"/>
          </a:p>
        </p:txBody>
      </p:sp>
      <p:pic>
        <p:nvPicPr>
          <p:cNvPr id="6" name="bandicam 2015-06-01 15-21-03-65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84818" y="1730090"/>
            <a:ext cx="7749749" cy="4059237"/>
          </a:xfrm>
        </p:spPr>
      </p:pic>
    </p:spTree>
    <p:extLst>
      <p:ext uri="{BB962C8B-B14F-4D97-AF65-F5344CB8AC3E}">
        <p14:creationId xmlns:p14="http://schemas.microsoft.com/office/powerpoint/2010/main" val="18883076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088" y="4278312"/>
            <a:ext cx="7886700" cy="942976"/>
          </a:xfrm>
        </p:spPr>
        <p:txBody>
          <a:bodyPr>
            <a:normAutofit fontScale="90000"/>
          </a:bodyPr>
          <a:lstStyle/>
          <a:p>
            <a:r>
              <a:rPr lang="en-US" dirty="0"/>
              <a:t>Classification</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FC89563-F81A-4B45-8ED0-71737A76887F}" type="slidenum">
              <a:rPr lang="en-US" smtClean="0"/>
              <a:t>29</a:t>
            </a:fld>
            <a:endParaRPr lang="en-US"/>
          </a:p>
        </p:txBody>
      </p:sp>
    </p:spTree>
    <p:extLst>
      <p:ext uri="{BB962C8B-B14F-4D97-AF65-F5344CB8AC3E}">
        <p14:creationId xmlns:p14="http://schemas.microsoft.com/office/powerpoint/2010/main" val="983506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31" y="3809810"/>
            <a:ext cx="7886700" cy="942976"/>
          </a:xfrm>
        </p:spPr>
        <p:txBody>
          <a:bodyPr/>
          <a:lstStyle/>
          <a:p>
            <a:r>
              <a:rPr lang="en-US" dirty="0" smtClean="0"/>
              <a:t>Introduction</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3</a:t>
            </a:fld>
            <a:endParaRPr lang="en-US"/>
          </a:p>
        </p:txBody>
      </p:sp>
    </p:spTree>
    <p:extLst>
      <p:ext uri="{BB962C8B-B14F-4D97-AF65-F5344CB8AC3E}">
        <p14:creationId xmlns:p14="http://schemas.microsoft.com/office/powerpoint/2010/main" val="29371531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a:t>
            </a:r>
            <a:endParaRPr lang="en-US" dirty="0"/>
          </a:p>
        </p:txBody>
      </p:sp>
      <p:sp>
        <p:nvSpPr>
          <p:cNvPr id="3" name="Content Placeholder 2"/>
          <p:cNvSpPr>
            <a:spLocks noGrp="1"/>
          </p:cNvSpPr>
          <p:nvPr>
            <p:ph idx="1"/>
          </p:nvPr>
        </p:nvSpPr>
        <p:spPr>
          <a:xfrm>
            <a:off x="635000" y="1719618"/>
            <a:ext cx="7886700" cy="4541482"/>
          </a:xfrm>
        </p:spPr>
        <p:txBody>
          <a:bodyPr/>
          <a:lstStyle/>
          <a:p>
            <a:r>
              <a:rPr lang="en-US" dirty="0" smtClean="0"/>
              <a:t>In order to detect fall we need to classify our data into 2 groups: fall or not fall.</a:t>
            </a:r>
          </a:p>
          <a:p>
            <a:r>
              <a:rPr lang="en-US" dirty="0" smtClean="0"/>
              <a:t>We used SVM (support vector machine) classifier in our project.</a:t>
            </a:r>
          </a:p>
          <a:p>
            <a:r>
              <a:rPr lang="en-US" dirty="0" smtClean="0"/>
              <a:t>SVM is a kernel based nonlinear classifier which was introduced by Russian scientist and researcher Vladimir </a:t>
            </a:r>
            <a:r>
              <a:rPr lang="en-US" dirty="0" err="1" smtClean="0"/>
              <a:t>Vapnik</a:t>
            </a:r>
            <a:r>
              <a:rPr lang="en-US" dirty="0" smtClean="0"/>
              <a:t>.</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30</a:t>
            </a:fld>
            <a:endParaRPr lang="en-US"/>
          </a:p>
        </p:txBody>
      </p:sp>
    </p:spTree>
    <p:extLst>
      <p:ext uri="{BB962C8B-B14F-4D97-AF65-F5344CB8AC3E}">
        <p14:creationId xmlns:p14="http://schemas.microsoft.com/office/powerpoint/2010/main" val="9866226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1161" y="1648000"/>
            <a:ext cx="7070326" cy="4708351"/>
          </a:xfrm>
        </p:spPr>
      </p:pic>
      <p:sp>
        <p:nvSpPr>
          <p:cNvPr id="4" name="Slide Number Placeholder 3"/>
          <p:cNvSpPr>
            <a:spLocks noGrp="1"/>
          </p:cNvSpPr>
          <p:nvPr>
            <p:ph type="sldNum" sz="quarter" idx="12"/>
          </p:nvPr>
        </p:nvSpPr>
        <p:spPr/>
        <p:txBody>
          <a:bodyPr/>
          <a:lstStyle/>
          <a:p>
            <a:fld id="{DFC89563-F81A-4B45-8ED0-71737A76887F}" type="slidenum">
              <a:rPr lang="en-US" smtClean="0"/>
              <a:t>31</a:t>
            </a:fld>
            <a:endParaRPr lang="en-US"/>
          </a:p>
        </p:txBody>
      </p:sp>
    </p:spTree>
    <p:extLst>
      <p:ext uri="{BB962C8B-B14F-4D97-AF65-F5344CB8AC3E}">
        <p14:creationId xmlns:p14="http://schemas.microsoft.com/office/powerpoint/2010/main" val="24948307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32</a:t>
            </a:fld>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8985" y="1825625"/>
            <a:ext cx="6942376" cy="4530726"/>
          </a:xfrm>
        </p:spPr>
      </p:pic>
    </p:spTree>
    <p:extLst>
      <p:ext uri="{BB962C8B-B14F-4D97-AF65-F5344CB8AC3E}">
        <p14:creationId xmlns:p14="http://schemas.microsoft.com/office/powerpoint/2010/main" val="12903701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Vector Machines</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33</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9637" y="1825625"/>
            <a:ext cx="7365713" cy="4124799"/>
          </a:xfrm>
        </p:spPr>
      </p:pic>
    </p:spTree>
    <p:extLst>
      <p:ext uri="{BB962C8B-B14F-4D97-AF65-F5344CB8AC3E}">
        <p14:creationId xmlns:p14="http://schemas.microsoft.com/office/powerpoint/2010/main" val="7423776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Unfold feature space</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34</a:t>
            </a:fld>
            <a:endParaRPr lang="en-US"/>
          </a:p>
        </p:txBody>
      </p:sp>
      <p:pic>
        <p:nvPicPr>
          <p:cNvPr id="5" name="SVM with polynomial kernel visualiza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38261" y="1470452"/>
            <a:ext cx="7267907" cy="4885899"/>
          </a:xfrm>
        </p:spPr>
      </p:pic>
    </p:spTree>
    <p:extLst>
      <p:ext uri="{BB962C8B-B14F-4D97-AF65-F5344CB8AC3E}">
        <p14:creationId xmlns:p14="http://schemas.microsoft.com/office/powerpoint/2010/main" val="17833182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method</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35</a:t>
            </a:fld>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1307" y="1825625"/>
            <a:ext cx="6950054" cy="4370459"/>
          </a:xfrm>
        </p:spPr>
      </p:pic>
    </p:spTree>
    <p:extLst>
      <p:ext uri="{BB962C8B-B14F-4D97-AF65-F5344CB8AC3E}">
        <p14:creationId xmlns:p14="http://schemas.microsoft.com/office/powerpoint/2010/main" val="12720940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Kernel method</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36</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4525" y="2134655"/>
            <a:ext cx="7450825" cy="3564885"/>
          </a:xfrm>
        </p:spPr>
      </p:pic>
    </p:spTree>
    <p:extLst>
      <p:ext uri="{BB962C8B-B14F-4D97-AF65-F5344CB8AC3E}">
        <p14:creationId xmlns:p14="http://schemas.microsoft.com/office/powerpoint/2010/main" val="42490427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FC89563-F81A-4B45-8ED0-71737A76887F}" type="slidenum">
              <a:rPr lang="en-US" smtClean="0"/>
              <a:t>37</a:t>
            </a:fld>
            <a:endParaRPr lang="en-US"/>
          </a:p>
        </p:txBody>
      </p:sp>
    </p:spTree>
    <p:extLst>
      <p:ext uri="{BB962C8B-B14F-4D97-AF65-F5344CB8AC3E}">
        <p14:creationId xmlns:p14="http://schemas.microsoft.com/office/powerpoint/2010/main" val="25584120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38</a:t>
            </a:fld>
            <a:endParaRPr lang="en-US"/>
          </a:p>
        </p:txBody>
      </p:sp>
      <p:sp>
        <p:nvSpPr>
          <p:cNvPr id="3" name="Content Placeholder 2"/>
          <p:cNvSpPr>
            <a:spLocks noGrp="1"/>
          </p:cNvSpPr>
          <p:nvPr>
            <p:ph idx="1"/>
          </p:nvPr>
        </p:nvSpPr>
        <p:spPr>
          <a:xfrm>
            <a:off x="634999" y="1825625"/>
            <a:ext cx="8208749" cy="4435475"/>
          </a:xfrm>
        </p:spPr>
        <p:txBody>
          <a:bodyPr/>
          <a:lstStyle/>
          <a:p>
            <a:pPr marL="571500" lvl="0" indent="-571500">
              <a:buFont typeface="+mj-lt"/>
              <a:buAutoNum type="romanUcPeriod"/>
            </a:pPr>
            <a:r>
              <a:rPr lang="en-US" i="1" dirty="0"/>
              <a:t>Kristian </a:t>
            </a:r>
            <a:r>
              <a:rPr lang="en-US" i="1" dirty="0" err="1"/>
              <a:t>Haga</a:t>
            </a:r>
            <a:r>
              <a:rPr lang="en-US" i="1" dirty="0"/>
              <a:t> </a:t>
            </a:r>
            <a:r>
              <a:rPr lang="en-US" i="1" dirty="0" err="1"/>
              <a:t>Karstensan</a:t>
            </a:r>
            <a:r>
              <a:rPr lang="en-US" i="1" dirty="0"/>
              <a:t>,“Silhouette extraction using Graphic’s Processing Unit”.</a:t>
            </a:r>
            <a:endParaRPr lang="en-US" dirty="0"/>
          </a:p>
          <a:p>
            <a:pPr marL="571500" lvl="0" indent="-571500">
              <a:buFont typeface="+mj-lt"/>
              <a:buAutoNum type="romanUcPeriod"/>
            </a:pPr>
            <a:r>
              <a:rPr lang="en-US" i="1" dirty="0"/>
              <a:t>Mark S. Nixon, Alberto S. </a:t>
            </a:r>
            <a:r>
              <a:rPr lang="en-US" i="1" dirty="0" err="1"/>
              <a:t>Aguado</a:t>
            </a:r>
            <a:r>
              <a:rPr lang="en-US" i="1" dirty="0"/>
              <a:t>,“Feature Extraction and Image Processing for Computer Vision”, Third edition, pp. 435-470.</a:t>
            </a:r>
            <a:endParaRPr lang="en-US" dirty="0"/>
          </a:p>
          <a:p>
            <a:pPr marL="571500" indent="-571500">
              <a:buFont typeface="+mj-lt"/>
              <a:buAutoNum type="romanUcPeriod"/>
            </a:pPr>
            <a:r>
              <a:rPr lang="en-US" dirty="0"/>
              <a:t> </a:t>
            </a:r>
            <a:r>
              <a:rPr lang="en-US" i="1" dirty="0" smtClean="0"/>
              <a:t>Richard </a:t>
            </a:r>
            <a:r>
              <a:rPr lang="en-US" i="1" dirty="0" err="1" smtClean="0"/>
              <a:t>O.Duda</a:t>
            </a:r>
            <a:r>
              <a:rPr lang="en-US" i="1" dirty="0" smtClean="0"/>
              <a:t>, Peter </a:t>
            </a:r>
            <a:r>
              <a:rPr lang="en-US" i="1" dirty="0" err="1" smtClean="0"/>
              <a:t>E.Hart</a:t>
            </a:r>
            <a:r>
              <a:rPr lang="en-US" i="1" dirty="0" smtClean="0"/>
              <a:t>, David </a:t>
            </a:r>
            <a:r>
              <a:rPr lang="en-US" i="1" dirty="0" err="1" smtClean="0"/>
              <a:t>G.Stork.”Pattern</a:t>
            </a:r>
            <a:r>
              <a:rPr lang="en-US" i="1" dirty="0" smtClean="0"/>
              <a:t> Classification” , Second edition.</a:t>
            </a:r>
            <a:endParaRPr lang="en-US" dirty="0"/>
          </a:p>
          <a:p>
            <a:pPr marL="571500" indent="-571500">
              <a:buFont typeface="+mj-lt"/>
              <a:buAutoNum type="romanUcPeriod"/>
            </a:pPr>
            <a:r>
              <a:rPr lang="en-US" i="1" dirty="0" smtClean="0"/>
              <a:t>Erik </a:t>
            </a:r>
            <a:r>
              <a:rPr lang="en-US" i="1" dirty="0" err="1" smtClean="0"/>
              <a:t>E.Stone.”Fall</a:t>
            </a:r>
            <a:r>
              <a:rPr lang="en-US" i="1" dirty="0" smtClean="0"/>
              <a:t> Detection In Homes of Adults Using the Microsoft Kinect”</a:t>
            </a:r>
            <a:endParaRPr lang="en-US" i="1" dirty="0"/>
          </a:p>
        </p:txBody>
      </p:sp>
    </p:spTree>
    <p:extLst>
      <p:ext uri="{BB962C8B-B14F-4D97-AF65-F5344CB8AC3E}">
        <p14:creationId xmlns:p14="http://schemas.microsoft.com/office/powerpoint/2010/main" val="3523879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fall detection ?</a:t>
            </a:r>
            <a:endParaRPr lang="en-US" dirty="0"/>
          </a:p>
        </p:txBody>
      </p:sp>
      <p:sp>
        <p:nvSpPr>
          <p:cNvPr id="3" name="Content Placeholder 2"/>
          <p:cNvSpPr>
            <a:spLocks noGrp="1"/>
          </p:cNvSpPr>
          <p:nvPr>
            <p:ph idx="1"/>
          </p:nvPr>
        </p:nvSpPr>
        <p:spPr>
          <a:xfrm>
            <a:off x="793750" y="2019869"/>
            <a:ext cx="7727950" cy="4241231"/>
          </a:xfrm>
        </p:spPr>
        <p:txBody>
          <a:bodyPr/>
          <a:lstStyle/>
          <a:p>
            <a:r>
              <a:rPr lang="en-US" dirty="0" smtClean="0"/>
              <a:t>Falls are a major issue among older adults.</a:t>
            </a:r>
          </a:p>
          <a:p>
            <a:r>
              <a:rPr lang="en-US" dirty="0" smtClean="0"/>
              <a:t>1/3 older adults(those ages 65 or over) fall each year</a:t>
            </a:r>
          </a:p>
          <a:p>
            <a:r>
              <a:rPr lang="en-US" dirty="0" smtClean="0"/>
              <a:t>Of those who fall, many suffer serious injuries</a:t>
            </a:r>
          </a:p>
          <a:p>
            <a:pPr lvl="1"/>
            <a:r>
              <a:rPr lang="en-US" dirty="0" smtClean="0"/>
              <a:t>Hip fractures, head traumas</a:t>
            </a:r>
          </a:p>
          <a:p>
            <a:pPr lvl="1"/>
            <a:r>
              <a:rPr lang="en-US" dirty="0" smtClean="0"/>
              <a:t>Reduces their mobility and independence</a:t>
            </a:r>
          </a:p>
          <a:p>
            <a:r>
              <a:rPr lang="en-US" dirty="0" smtClean="0"/>
              <a:t>Increases risk of early death</a:t>
            </a:r>
          </a:p>
          <a:p>
            <a:r>
              <a:rPr lang="en-US" dirty="0" smtClean="0"/>
              <a:t>Direct medical cost of more than $19 billion in 2000 in the US </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DFC89563-F81A-4B45-8ED0-71737A76887F}" type="slidenum">
              <a:rPr lang="en-US" smtClean="0"/>
              <a:t>4</a:t>
            </a:fld>
            <a:endParaRPr lang="en-US"/>
          </a:p>
        </p:txBody>
      </p:sp>
    </p:spTree>
    <p:extLst>
      <p:ext uri="{BB962C8B-B14F-4D97-AF65-F5344CB8AC3E}">
        <p14:creationId xmlns:p14="http://schemas.microsoft.com/office/powerpoint/2010/main" val="7841414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FC89563-F81A-4B45-8ED0-71737A76887F}" type="slidenum">
              <a:rPr lang="en-US" smtClean="0"/>
              <a:t>5</a:t>
            </a:fld>
            <a:endParaRPr lang="en-US"/>
          </a:p>
        </p:txBody>
      </p:sp>
    </p:spTree>
    <p:extLst>
      <p:ext uri="{BB962C8B-B14F-4D97-AF65-F5344CB8AC3E}">
        <p14:creationId xmlns:p14="http://schemas.microsoft.com/office/powerpoint/2010/main" val="2309221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FC89563-F81A-4B45-8ED0-71737A76887F}" type="slidenum">
              <a:rPr lang="en-US" smtClean="0"/>
              <a:t>6</a:t>
            </a:fld>
            <a:endParaRPr lang="en-US"/>
          </a:p>
        </p:txBody>
      </p:sp>
    </p:spTree>
    <p:extLst>
      <p:ext uri="{BB962C8B-B14F-4D97-AF65-F5344CB8AC3E}">
        <p14:creationId xmlns:p14="http://schemas.microsoft.com/office/powerpoint/2010/main" val="38589147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 Acquisition and Processing</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DFC89563-F81A-4B45-8ED0-71737A76887F}" type="slidenum">
              <a:rPr lang="en-US" smtClean="0"/>
              <a:t>7</a:t>
            </a:fld>
            <a:endParaRPr lang="en-US"/>
          </a:p>
        </p:txBody>
      </p:sp>
    </p:spTree>
    <p:extLst>
      <p:ext uri="{BB962C8B-B14F-4D97-AF65-F5344CB8AC3E}">
        <p14:creationId xmlns:p14="http://schemas.microsoft.com/office/powerpoint/2010/main" val="4752347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Acquisition</a:t>
            </a:r>
            <a:endParaRPr lang="en-US" dirty="0"/>
          </a:p>
        </p:txBody>
      </p:sp>
      <p:sp>
        <p:nvSpPr>
          <p:cNvPr id="3" name="Content Placeholder 2"/>
          <p:cNvSpPr>
            <a:spLocks noGrp="1"/>
          </p:cNvSpPr>
          <p:nvPr>
            <p:ph idx="1"/>
          </p:nvPr>
        </p:nvSpPr>
        <p:spPr/>
        <p:txBody>
          <a:bodyPr/>
          <a:lstStyle/>
          <a:p>
            <a:r>
              <a:rPr lang="en-US" dirty="0"/>
              <a:t>W</a:t>
            </a:r>
            <a:r>
              <a:rPr lang="en-US" dirty="0" smtClean="0"/>
              <a:t>e </a:t>
            </a:r>
            <a:r>
              <a:rPr lang="en-US" dirty="0"/>
              <a:t>used webcam for data acquisition</a:t>
            </a:r>
            <a:r>
              <a:rPr lang="en-US" dirty="0" smtClean="0"/>
              <a:t>.</a:t>
            </a:r>
          </a:p>
          <a:p>
            <a:r>
              <a:rPr lang="en-US" dirty="0" smtClean="0"/>
              <a:t>MATLAB </a:t>
            </a:r>
            <a:r>
              <a:rPr lang="en-US" dirty="0"/>
              <a:t>data acquisition toolbox was used to acquire frames. </a:t>
            </a:r>
            <a:endParaRPr lang="en-US" dirty="0" smtClean="0"/>
          </a:p>
          <a:p>
            <a:r>
              <a:rPr lang="en-US" dirty="0" smtClean="0"/>
              <a:t>We </a:t>
            </a:r>
            <a:r>
              <a:rPr lang="en-US" dirty="0"/>
              <a:t>took about 10 seconds recording from the subject normal walking and also his fall</a:t>
            </a:r>
            <a:r>
              <a:rPr lang="en-US" dirty="0" smtClean="0"/>
              <a:t>.</a:t>
            </a:r>
          </a:p>
          <a:p>
            <a:r>
              <a:rPr lang="en-US" dirty="0" smtClean="0"/>
              <a:t>Acquired </a:t>
            </a:r>
            <a:r>
              <a:rPr lang="en-US" dirty="0"/>
              <a:t>images were of size 720 in 1280 </a:t>
            </a:r>
            <a:r>
              <a:rPr lang="en-US" dirty="0" smtClean="0"/>
              <a:t>(16/9 aspect ratio) pixels </a:t>
            </a:r>
            <a:r>
              <a:rPr lang="en-US" dirty="0"/>
              <a:t>and frame rate was 30 FPS.</a:t>
            </a:r>
          </a:p>
        </p:txBody>
      </p:sp>
      <p:sp>
        <p:nvSpPr>
          <p:cNvPr id="4" name="Slide Number Placeholder 3"/>
          <p:cNvSpPr>
            <a:spLocks noGrp="1"/>
          </p:cNvSpPr>
          <p:nvPr>
            <p:ph type="sldNum" sz="quarter" idx="12"/>
          </p:nvPr>
        </p:nvSpPr>
        <p:spPr/>
        <p:txBody>
          <a:bodyPr/>
          <a:lstStyle/>
          <a:p>
            <a:fld id="{DFC89563-F81A-4B45-8ED0-71737A76887F}" type="slidenum">
              <a:rPr lang="en-US" smtClean="0"/>
              <a:t>8</a:t>
            </a:fld>
            <a:endParaRPr lang="en-US"/>
          </a:p>
        </p:txBody>
      </p:sp>
    </p:spTree>
    <p:extLst>
      <p:ext uri="{BB962C8B-B14F-4D97-AF65-F5344CB8AC3E}">
        <p14:creationId xmlns:p14="http://schemas.microsoft.com/office/powerpoint/2010/main" val="33676396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Sample of Acquired data</a:t>
            </a:r>
            <a:endParaRPr lang="en-US" sz="3600" dirty="0"/>
          </a:p>
        </p:txBody>
      </p:sp>
      <p:sp>
        <p:nvSpPr>
          <p:cNvPr id="4" name="Slide Number Placeholder 3"/>
          <p:cNvSpPr>
            <a:spLocks noGrp="1"/>
          </p:cNvSpPr>
          <p:nvPr>
            <p:ph type="sldNum" sz="quarter" idx="12"/>
          </p:nvPr>
        </p:nvSpPr>
        <p:spPr/>
        <p:txBody>
          <a:bodyPr/>
          <a:lstStyle/>
          <a:p>
            <a:fld id="{DFC89563-F81A-4B45-8ED0-71737A76887F}" type="slidenum">
              <a:rPr lang="en-US" smtClean="0"/>
              <a:t>9</a:t>
            </a:fld>
            <a:endParaRPr lang="en-US"/>
          </a:p>
        </p:txBody>
      </p:sp>
      <p:pic>
        <p:nvPicPr>
          <p:cNvPr id="1026" name="Picture 2" descr="Untit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41" y="1552670"/>
            <a:ext cx="7560509" cy="408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770496" y="5882185"/>
            <a:ext cx="3687454" cy="369332"/>
          </a:xfrm>
          <a:prstGeom prst="rect">
            <a:avLst/>
          </a:prstGeom>
          <a:noFill/>
        </p:spPr>
        <p:txBody>
          <a:bodyPr wrap="square" rtlCol="0">
            <a:spAutoFit/>
          </a:bodyPr>
          <a:lstStyle/>
          <a:p>
            <a:pPr algn="ctr"/>
            <a:r>
              <a:rPr lang="en-US" dirty="0" smtClean="0"/>
              <a:t>You can see Mohsen walking in lab </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33992866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533</TotalTime>
  <Words>685</Words>
  <Application>Microsoft Office PowerPoint</Application>
  <PresentationFormat>On-screen Show (4:3)</PresentationFormat>
  <Paragraphs>128</Paragraphs>
  <Slides>38</Slides>
  <Notes>2</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Andantino script</vt:lpstr>
      <vt:lpstr>Arial</vt:lpstr>
      <vt:lpstr>Calibri</vt:lpstr>
      <vt:lpstr>Times New Roman</vt:lpstr>
      <vt:lpstr>Wingdings</vt:lpstr>
      <vt:lpstr>Office Theme</vt:lpstr>
      <vt:lpstr>Fall Detection Using Camera Feeds</vt:lpstr>
      <vt:lpstr>PowerPoint Presentation</vt:lpstr>
      <vt:lpstr>Introduction</vt:lpstr>
      <vt:lpstr>Why fall detection ?</vt:lpstr>
      <vt:lpstr>PowerPoint Presentation</vt:lpstr>
      <vt:lpstr>PowerPoint Presentation</vt:lpstr>
      <vt:lpstr>Data Acquisition and Processing</vt:lpstr>
      <vt:lpstr>Data Acquisition</vt:lpstr>
      <vt:lpstr>Sample of Acquired data</vt:lpstr>
      <vt:lpstr>Background Extraction </vt:lpstr>
      <vt:lpstr>Background Extraction </vt:lpstr>
      <vt:lpstr>Background Extraction </vt:lpstr>
      <vt:lpstr>Silhouette Extraction </vt:lpstr>
      <vt:lpstr>Silhouette Extraction </vt:lpstr>
      <vt:lpstr>Silhouette Extraction </vt:lpstr>
      <vt:lpstr>Silhouette Extraction </vt:lpstr>
      <vt:lpstr>Silhouette Extraction </vt:lpstr>
      <vt:lpstr>Morphological Enhancement</vt:lpstr>
      <vt:lpstr>Morphological Enhancement</vt:lpstr>
      <vt:lpstr>Morphological Enhancement</vt:lpstr>
      <vt:lpstr>Dilation</vt:lpstr>
      <vt:lpstr>Erosion</vt:lpstr>
      <vt:lpstr>Morphological Enhancement</vt:lpstr>
      <vt:lpstr>Further Improvements</vt:lpstr>
      <vt:lpstr>Feature Selection and Extraction </vt:lpstr>
      <vt:lpstr>Features to Detect Fall</vt:lpstr>
      <vt:lpstr>Features to Detect Fall</vt:lpstr>
      <vt:lpstr>Features to Detect Fall</vt:lpstr>
      <vt:lpstr>Classification </vt:lpstr>
      <vt:lpstr>Classification</vt:lpstr>
      <vt:lpstr>Support Vector Machines</vt:lpstr>
      <vt:lpstr>Support Vector Machines</vt:lpstr>
      <vt:lpstr>Support Vector Machines</vt:lpstr>
      <vt:lpstr>Unfold feature space</vt:lpstr>
      <vt:lpstr>Kernel method</vt:lpstr>
      <vt:lpstr>Kernel method</vt:lpstr>
      <vt:lpstr>PowerPoint Presentation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neo2100</dc:creator>
  <cp:lastModifiedBy>msaffarm</cp:lastModifiedBy>
  <cp:revision>81</cp:revision>
  <dcterms:created xsi:type="dcterms:W3CDTF">2015-06-01T11:12:22Z</dcterms:created>
  <dcterms:modified xsi:type="dcterms:W3CDTF">2015-06-02T05:38:40Z</dcterms:modified>
</cp:coreProperties>
</file>